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69" r:id="rId3"/>
    <p:sldId id="292" r:id="rId4"/>
    <p:sldId id="293" r:id="rId5"/>
    <p:sldId id="287" r:id="rId6"/>
    <p:sldId id="294" r:id="rId7"/>
    <p:sldId id="295" r:id="rId8"/>
    <p:sldId id="299" r:id="rId9"/>
    <p:sldId id="296" r:id="rId10"/>
    <p:sldId id="297" r:id="rId11"/>
    <p:sldId id="300" r:id="rId12"/>
    <p:sldId id="301" r:id="rId13"/>
    <p:sldId id="304" r:id="rId14"/>
    <p:sldId id="305" r:id="rId15"/>
    <p:sldId id="306" r:id="rId16"/>
    <p:sldId id="302" r:id="rId17"/>
    <p:sldId id="303" r:id="rId18"/>
    <p:sldId id="307" r:id="rId19"/>
    <p:sldId id="310" r:id="rId20"/>
    <p:sldId id="308" r:id="rId21"/>
    <p:sldId id="311" r:id="rId22"/>
    <p:sldId id="312" r:id="rId23"/>
    <p:sldId id="313" r:id="rId24"/>
    <p:sldId id="314" r:id="rId25"/>
    <p:sldId id="315" r:id="rId26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0032"/>
    <a:srgbClr val="9100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8"/>
    <p:restoredTop sz="94719"/>
  </p:normalViewPr>
  <p:slideViewPr>
    <p:cSldViewPr snapToGrid="0">
      <p:cViewPr varScale="1">
        <p:scale>
          <a:sx n="108" d="100"/>
          <a:sy n="108" d="100"/>
        </p:scale>
        <p:origin x="5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4A390B-CF74-9945-B363-7B41B55CBF71}" type="datetimeFigureOut">
              <a:rPr kumimoji="1" lang="ko-Kore-KR" altLang="en-US" smtClean="0"/>
              <a:t>07/08/2023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291904-9834-F941-B4D8-522E2EEF01A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86779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농업인구 감소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193077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농업인구 감소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27667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농업인구 감소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6147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농업인구 감소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033407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농업인구 감소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4333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농업인구 감소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5601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농업인구 감소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357832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농업인구 감소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66810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농업인구 감소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34802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농업인구 감소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256499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농업인구 감소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32414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농업인구 감소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910730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농업인구 감소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771826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농업인구 감소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980646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농업인구 감소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581567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농업인구 감소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426626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농업인구 감소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3809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농업인구 감소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72503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농업인구 감소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77896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농업인구 감소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2419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농업인구 감소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5317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농업인구 감소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2154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농업인구 감소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58952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농업인구 감소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25481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041297-A41B-ABA8-E9C8-305014C7A7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22BFB5-5D24-EDFD-B58E-B336C974CB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DFCD32-3BB0-07CC-1319-48158CF2E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AEA0-DA8C-7F47-8737-370E538115CC}" type="datetimeFigureOut">
              <a:rPr kumimoji="1" lang="ko-Kore-KR" altLang="en-US" smtClean="0"/>
              <a:t>07/08/2023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22E24B-782C-750E-CB10-8C5BCD652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02478E-8565-44A5-551E-285757E09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6EA-2F4E-CB46-80BB-ABBC008A26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09081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6E9955-8DA5-6162-5A84-1C932CA85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1EC4C7-B3F1-2AF0-57AE-06D2686FD1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3448B3-7C37-0885-F784-37561426F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AEA0-DA8C-7F47-8737-370E538115CC}" type="datetimeFigureOut">
              <a:rPr kumimoji="1" lang="ko-Kore-KR" altLang="en-US" smtClean="0"/>
              <a:t>07/08/2023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6543EF-7382-3C4D-3229-3AEE2C094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B4ECD0-21ED-81E9-72FE-E2214BBB0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6EA-2F4E-CB46-80BB-ABBC008A26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87549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0A09E3-F336-F81B-F1D2-2F28244184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ED025E-59C9-BF78-D2F5-B254FA1B6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F3B987-F1A4-0563-83BE-0286ECD7D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AEA0-DA8C-7F47-8737-370E538115CC}" type="datetimeFigureOut">
              <a:rPr kumimoji="1" lang="ko-Kore-KR" altLang="en-US" smtClean="0"/>
              <a:t>07/08/2023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07EEBD-C558-5E66-5D04-DD6B582A4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5FC008-7299-BA5A-CF46-6BEC26EDF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6EA-2F4E-CB46-80BB-ABBC008A26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98483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510CE1-271D-F56E-3D04-EB5D6F1F7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FB299B-C912-575D-A0B3-332753157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C9ED11-32EF-478F-8798-BB15B9E39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AEA0-DA8C-7F47-8737-370E538115CC}" type="datetimeFigureOut">
              <a:rPr kumimoji="1" lang="ko-Kore-KR" altLang="en-US" smtClean="0"/>
              <a:t>07/08/2023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096436-369D-5458-BEF2-4CB0224E3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2B912E-70F9-2154-37AE-1E09F190E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6EA-2F4E-CB46-80BB-ABBC008A26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1504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F945E-653F-E3EF-91E0-781DF7C1D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45613C-BAB0-DEC0-3C8C-10E623F48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FD9602-189D-F8B0-2323-7CB954A82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AEA0-DA8C-7F47-8737-370E538115CC}" type="datetimeFigureOut">
              <a:rPr kumimoji="1" lang="ko-Kore-KR" altLang="en-US" smtClean="0"/>
              <a:t>07/08/2023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1E33F6-791D-F45F-6069-D9AB1B484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C8445E-5C1E-3964-7140-2528A7411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6EA-2F4E-CB46-80BB-ABBC008A26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15740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46E816-935D-4AD1-2C0D-345667BEF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EEFAB9-6F6F-4BB4-5BBA-FE166B0A17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240DEF-F016-9130-A46E-7CBE15BFDC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552F3A-F51E-52DF-D072-80F822010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AEA0-DA8C-7F47-8737-370E538115CC}" type="datetimeFigureOut">
              <a:rPr kumimoji="1" lang="ko-Kore-KR" altLang="en-US" smtClean="0"/>
              <a:t>07/08/2023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10E796-F968-31BE-54F8-C81D598F7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B09235-B1C0-451F-A499-092AA3202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6EA-2F4E-CB46-80BB-ABBC008A26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6833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174A68-83F6-4970-069E-D0BFF667C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EE96BE-E9F7-1A64-8DF0-BA274C3F3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1963FA-51D1-F4AE-8972-7EBDC9ADC8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0B3C9C7-3150-6655-D4CB-1D18F4BD7A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EBA4A2-7395-A074-1A41-C77C1866B9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A2A5E28-46E0-F124-E0ED-EFAFEA49E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AEA0-DA8C-7F47-8737-370E538115CC}" type="datetimeFigureOut">
              <a:rPr kumimoji="1" lang="ko-Kore-KR" altLang="en-US" smtClean="0"/>
              <a:t>07/08/2023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3FDC54D-6F03-CD5D-18CE-89B9596CC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6C8A70-F445-5171-71AA-135258B6F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6EA-2F4E-CB46-80BB-ABBC008A26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663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716DBA-F9D8-BCFD-019C-E3A13FA88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BA26EFE-71D6-D271-87BA-97D4D207C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AEA0-DA8C-7F47-8737-370E538115CC}" type="datetimeFigureOut">
              <a:rPr kumimoji="1" lang="ko-Kore-KR" altLang="en-US" smtClean="0"/>
              <a:t>07/08/2023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C70221-3978-F920-EA39-2E8B5141B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7AA19C-BA0D-5AF5-6B4F-4EC6D8F4C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6EA-2F4E-CB46-80BB-ABBC008A26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98139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0823B52-F4E2-4139-A4BD-41493FDDD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AEA0-DA8C-7F47-8737-370E538115CC}" type="datetimeFigureOut">
              <a:rPr kumimoji="1" lang="ko-Kore-KR" altLang="en-US" smtClean="0"/>
              <a:t>07/08/2023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EB82F57-AD0B-8D4C-4F2F-A867F0A2F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E2035D-A4DA-824B-ED19-6386BBBDE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6EA-2F4E-CB46-80BB-ABBC008A26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0439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D2B919-7B5A-0F02-37A7-52153FB4E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74F9F7-61BE-DDD3-E390-A69452F4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9EF6AD-6116-337A-2E4C-B07B796565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058B08-12EC-9781-B7A0-3C38BF8C5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AEA0-DA8C-7F47-8737-370E538115CC}" type="datetimeFigureOut">
              <a:rPr kumimoji="1" lang="ko-Kore-KR" altLang="en-US" smtClean="0"/>
              <a:t>07/08/2023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3455D6-FF8A-24DA-05EF-15B545158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E44EF0-EEFA-AE47-A91E-17959BC1C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6EA-2F4E-CB46-80BB-ABBC008A26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81386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66E63-4B73-09DB-18A6-6BB8DCBE9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3566100-065D-AA15-066E-DD9C5D9883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7AD90D-6768-1D87-F973-A84288177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AC0705-804F-A512-E762-6E57E0005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AEA0-DA8C-7F47-8737-370E538115CC}" type="datetimeFigureOut">
              <a:rPr kumimoji="1" lang="ko-Kore-KR" altLang="en-US" smtClean="0"/>
              <a:t>07/08/2023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F113B0-4B4F-204F-49F6-4F22173EC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07010F-3DD0-335E-A569-5C87D3512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6EA-2F4E-CB46-80BB-ABBC008A26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4925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205D66A-D726-AE20-DFC2-B04B0F49F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1316F4-B74B-DC49-62FC-95F978C2C7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7AD4C-50F4-3927-BDDD-F882938FEC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1AEA0-DA8C-7F47-8737-370E538115CC}" type="datetimeFigureOut">
              <a:rPr kumimoji="1" lang="ko-Kore-KR" altLang="en-US" smtClean="0"/>
              <a:t>07/08/2023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B1E8A8-4C58-2C5C-A033-E41E595EAC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F8D107-18AA-082B-93DB-208A09FA32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5F6EA-2F4E-CB46-80BB-ABBC008A26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0957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s-shack.tistory.com/8" TargetMode="External"/><Relationship Id="rId3" Type="http://schemas.openxmlformats.org/officeDocument/2006/relationships/hyperlink" Target="https://blog.mnc.ai/60" TargetMode="External"/><Relationship Id="rId7" Type="http://schemas.openxmlformats.org/officeDocument/2006/relationships/hyperlink" Target="https://learnopencv.com/image-generation-using-diffusion-models/#gas-diffusion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earnopencv.com/denoising-diffusion-probabilistic-models/" TargetMode="External"/><Relationship Id="rId5" Type="http://schemas.openxmlformats.org/officeDocument/2006/relationships/hyperlink" Target="https://jang-inspiration.com/ddim" TargetMode="External"/><Relationship Id="rId4" Type="http://schemas.openxmlformats.org/officeDocument/2006/relationships/hyperlink" Target="https://jang-inspiration.com/ddpm-1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4832C3D-5B9B-2FBD-8F58-9C9445F8E4B9}"/>
              </a:ext>
            </a:extLst>
          </p:cNvPr>
          <p:cNvSpPr txBox="1"/>
          <p:nvPr/>
        </p:nvSpPr>
        <p:spPr>
          <a:xfrm>
            <a:off x="2284274" y="1474534"/>
            <a:ext cx="81227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en-US" sz="3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Denoising Diffusion Implicit Models</a:t>
            </a:r>
          </a:p>
          <a:p>
            <a:pPr algn="ctr"/>
            <a:r>
              <a:rPr kumimoji="1" lang="en-US" altLang="en-US" sz="3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(DDIM)</a:t>
            </a:r>
            <a:endParaRPr kumimoji="1" lang="ko-Kore-KR" altLang="en-US" sz="36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8C3A23A2-8ED8-F2A0-43EF-8288CE89B3BF}"/>
              </a:ext>
            </a:extLst>
          </p:cNvPr>
          <p:cNvCxnSpPr>
            <a:cxnSpLocks/>
          </p:cNvCxnSpPr>
          <p:nvPr/>
        </p:nvCxnSpPr>
        <p:spPr>
          <a:xfrm>
            <a:off x="-64780" y="2912822"/>
            <a:ext cx="8266672" cy="0"/>
          </a:xfrm>
          <a:prstGeom prst="line">
            <a:avLst/>
          </a:prstGeom>
          <a:ln w="127000">
            <a:gradFill>
              <a:gsLst>
                <a:gs pos="1000">
                  <a:schemeClr val="accent5">
                    <a:lumMod val="75000"/>
                  </a:schemeClr>
                </a:gs>
                <a:gs pos="8000">
                  <a:srgbClr val="0070C0"/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61949DC1-3A27-E1DA-A2B3-BF00E1456998}"/>
              </a:ext>
            </a:extLst>
          </p:cNvPr>
          <p:cNvCxnSpPr>
            <a:cxnSpLocks/>
          </p:cNvCxnSpPr>
          <p:nvPr/>
        </p:nvCxnSpPr>
        <p:spPr>
          <a:xfrm flipH="1" flipV="1">
            <a:off x="3999216" y="802314"/>
            <a:ext cx="8266672" cy="0"/>
          </a:xfrm>
          <a:prstGeom prst="line">
            <a:avLst/>
          </a:prstGeom>
          <a:ln w="1270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FA77D7E-3B25-184D-146E-EF62BE39AEE6}"/>
              </a:ext>
            </a:extLst>
          </p:cNvPr>
          <p:cNvSpPr txBox="1"/>
          <p:nvPr/>
        </p:nvSpPr>
        <p:spPr>
          <a:xfrm>
            <a:off x="4908378" y="3637232"/>
            <a:ext cx="28745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0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DILAB 1901611</a:t>
            </a:r>
            <a:r>
              <a:rPr kumimoji="1" lang="ko-KR" altLang="en-US" sz="20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조준영</a:t>
            </a:r>
            <a:endParaRPr kumimoji="1" lang="en-US" altLang="ko-KR" sz="2000" dirty="0"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  <a:p>
            <a:pPr algn="ctr"/>
            <a:endParaRPr kumimoji="1" lang="en-US" altLang="ko-KR" sz="2000" dirty="0"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  <a:p>
            <a:pPr algn="ctr"/>
            <a:r>
              <a:rPr kumimoji="1" lang="en-US" altLang="ko-KR" sz="20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2023.07.08</a:t>
            </a:r>
            <a:endParaRPr kumimoji="1" lang="ko-Kore-KR" altLang="en-US" sz="2000" dirty="0"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1941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43A192CF-A721-8E29-0057-07C948943F42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1495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2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DDPM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5156DB-8C91-7C2F-2B06-39E04CB8EA6C}"/>
              </a:ext>
            </a:extLst>
          </p:cNvPr>
          <p:cNvSpPr txBox="1"/>
          <p:nvPr/>
        </p:nvSpPr>
        <p:spPr>
          <a:xfrm>
            <a:off x="237651" y="1199124"/>
            <a:ext cx="5093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1. Diffusion Process (Forward Diffusion)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089557-C6FA-D485-8E89-CCC9D8CA27DD}"/>
              </a:ext>
            </a:extLst>
          </p:cNvPr>
          <p:cNvSpPr txBox="1"/>
          <p:nvPr/>
        </p:nvSpPr>
        <p:spPr>
          <a:xfrm>
            <a:off x="3524250" y="6222863"/>
            <a:ext cx="4930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한 </a:t>
            </a:r>
            <a:r>
              <a:rPr lang="en-US" altLang="ko-KR" dirty="0"/>
              <a:t>step</a:t>
            </a:r>
            <a:r>
              <a:rPr lang="ko-KR" altLang="en-US" dirty="0"/>
              <a:t>씩 하는 것보다 이렇게 한번에 계산 가능</a:t>
            </a:r>
          </a:p>
        </p:txBody>
      </p:sp>
      <p:pic>
        <p:nvPicPr>
          <p:cNvPr id="4100" name="Picture 4" descr="notion image">
            <a:extLst>
              <a:ext uri="{FF2B5EF4-FFF2-40B4-BE49-F238E27FC236}">
                <a16:creationId xmlns:a16="http://schemas.microsoft.com/office/drawing/2014/main" id="{57A1D9B6-9C83-ACBC-1013-60EE32E79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654" y="1681080"/>
            <a:ext cx="8069802" cy="284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9C8BC4B-FF19-327D-D61E-EB24D3662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250" y="4762467"/>
            <a:ext cx="51435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54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43A192CF-A721-8E29-0057-07C948943F42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1495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2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DDPM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5156DB-8C91-7C2F-2B06-39E04CB8EA6C}"/>
              </a:ext>
            </a:extLst>
          </p:cNvPr>
          <p:cNvSpPr txBox="1"/>
          <p:nvPr/>
        </p:nvSpPr>
        <p:spPr>
          <a:xfrm>
            <a:off x="237651" y="1199124"/>
            <a:ext cx="5088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 Reverse Process (Backward Diffusion)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089557-C6FA-D485-8E89-CCC9D8CA27DD}"/>
              </a:ext>
            </a:extLst>
          </p:cNvPr>
          <p:cNvSpPr txBox="1"/>
          <p:nvPr/>
        </p:nvSpPr>
        <p:spPr>
          <a:xfrm>
            <a:off x="3047877" y="2622271"/>
            <a:ext cx="5634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noise(</a:t>
            </a:r>
            <a:r>
              <a:rPr lang="en-US" altLang="ko-KR" sz="2400" dirty="0" err="1"/>
              <a:t>xT</a:t>
            </a:r>
            <a:r>
              <a:rPr lang="en-US" altLang="ko-KR" sz="2400" dirty="0"/>
              <a:t>)</a:t>
            </a:r>
            <a:r>
              <a:rPr lang="ko-KR" altLang="en-US" sz="2400" dirty="0"/>
              <a:t>로부터 </a:t>
            </a:r>
            <a:r>
              <a:rPr lang="en-US" altLang="ko-KR" sz="2400" dirty="0"/>
              <a:t>data(x0)</a:t>
            </a:r>
            <a:r>
              <a:rPr lang="ko-KR" altLang="en-US" sz="2400" dirty="0"/>
              <a:t>을</a:t>
            </a:r>
            <a:r>
              <a:rPr lang="en-US" altLang="ko-KR" sz="2400" dirty="0"/>
              <a:t> </a:t>
            </a:r>
            <a:r>
              <a:rPr lang="ko-KR" altLang="en-US" sz="2400" b="1" dirty="0">
                <a:solidFill>
                  <a:srgbClr val="FF0000"/>
                </a:solidFill>
              </a:rPr>
              <a:t>복원</a:t>
            </a:r>
            <a:r>
              <a:rPr lang="ko-KR" altLang="en-US" sz="2400" dirty="0"/>
              <a:t>하는 과정</a:t>
            </a:r>
          </a:p>
        </p:txBody>
      </p:sp>
      <p:pic>
        <p:nvPicPr>
          <p:cNvPr id="5122" name="Picture 2" descr="reverse process의 수식 표현">
            <a:extLst>
              <a:ext uri="{FF2B5EF4-FFF2-40B4-BE49-F238E27FC236}">
                <a16:creationId xmlns:a16="http://schemas.microsoft.com/office/drawing/2014/main" id="{9FDFF015-9564-0F81-B879-AE016C37C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9" y="3192246"/>
            <a:ext cx="12192000" cy="116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11B154-AB57-C019-BAB8-BABF6C443BFC}"/>
              </a:ext>
            </a:extLst>
          </p:cNvPr>
          <p:cNvSpPr txBox="1"/>
          <p:nvPr/>
        </p:nvSpPr>
        <p:spPr>
          <a:xfrm>
            <a:off x="2003043" y="5554632"/>
            <a:ext cx="811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q(Xt-1|Xt)</a:t>
            </a:r>
            <a:r>
              <a:rPr lang="ko-KR" altLang="en-US" dirty="0"/>
              <a:t>를 알고 싶지만 알기 어렵기 때문에 </a:t>
            </a:r>
            <a:r>
              <a:rPr lang="en-US" altLang="ko-KR" b="1" dirty="0">
                <a:solidFill>
                  <a:srgbClr val="FF0000"/>
                </a:solidFill>
              </a:rPr>
              <a:t>p(theta)</a:t>
            </a:r>
            <a:r>
              <a:rPr lang="ko-KR" altLang="en-US" b="1" dirty="0">
                <a:solidFill>
                  <a:srgbClr val="FF0000"/>
                </a:solidFill>
              </a:rPr>
              <a:t>를 활용하여 </a:t>
            </a:r>
            <a:r>
              <a:rPr lang="en-US" altLang="ko-KR" b="1" dirty="0">
                <a:solidFill>
                  <a:srgbClr val="FF0000"/>
                </a:solidFill>
              </a:rPr>
              <a:t>approximate</a:t>
            </a:r>
            <a:r>
              <a:rPr lang="ko-KR" altLang="en-US" dirty="0"/>
              <a:t>함</a:t>
            </a:r>
          </a:p>
        </p:txBody>
      </p:sp>
    </p:spTree>
    <p:extLst>
      <p:ext uri="{BB962C8B-B14F-4D97-AF65-F5344CB8AC3E}">
        <p14:creationId xmlns:p14="http://schemas.microsoft.com/office/powerpoint/2010/main" val="3683998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43A192CF-A721-8E29-0057-07C948943F42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1495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2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DDPM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5156DB-8C91-7C2F-2B06-39E04CB8EA6C}"/>
              </a:ext>
            </a:extLst>
          </p:cNvPr>
          <p:cNvSpPr txBox="1"/>
          <p:nvPr/>
        </p:nvSpPr>
        <p:spPr>
          <a:xfrm>
            <a:off x="237651" y="1199124"/>
            <a:ext cx="5088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 Reverse Process (Backward Diffusion)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089557-C6FA-D485-8E89-CCC9D8CA27DD}"/>
              </a:ext>
            </a:extLst>
          </p:cNvPr>
          <p:cNvSpPr txBox="1"/>
          <p:nvPr/>
        </p:nvSpPr>
        <p:spPr>
          <a:xfrm>
            <a:off x="3047877" y="2622271"/>
            <a:ext cx="5634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noise(</a:t>
            </a:r>
            <a:r>
              <a:rPr lang="en-US" altLang="ko-KR" sz="2400" dirty="0" err="1"/>
              <a:t>xT</a:t>
            </a:r>
            <a:r>
              <a:rPr lang="en-US" altLang="ko-KR" sz="2400" dirty="0"/>
              <a:t>)</a:t>
            </a:r>
            <a:r>
              <a:rPr lang="ko-KR" altLang="en-US" sz="2400" dirty="0"/>
              <a:t>로부터 </a:t>
            </a:r>
            <a:r>
              <a:rPr lang="en-US" altLang="ko-KR" sz="2400" dirty="0"/>
              <a:t>data(x0)</a:t>
            </a:r>
            <a:r>
              <a:rPr lang="ko-KR" altLang="en-US" sz="2400" dirty="0"/>
              <a:t>을</a:t>
            </a:r>
            <a:r>
              <a:rPr lang="en-US" altLang="ko-KR" sz="2400" dirty="0"/>
              <a:t> </a:t>
            </a:r>
            <a:r>
              <a:rPr lang="ko-KR" altLang="en-US" sz="2400" b="1" dirty="0">
                <a:solidFill>
                  <a:srgbClr val="FF0000"/>
                </a:solidFill>
              </a:rPr>
              <a:t>복원</a:t>
            </a:r>
            <a:r>
              <a:rPr lang="ko-KR" altLang="en-US" sz="2400" dirty="0"/>
              <a:t>하는 과정</a:t>
            </a:r>
          </a:p>
        </p:txBody>
      </p:sp>
      <p:pic>
        <p:nvPicPr>
          <p:cNvPr id="5122" name="Picture 2" descr="reverse process의 수식 표현">
            <a:extLst>
              <a:ext uri="{FF2B5EF4-FFF2-40B4-BE49-F238E27FC236}">
                <a16:creationId xmlns:a16="http://schemas.microsoft.com/office/drawing/2014/main" id="{9FDFF015-9564-0F81-B879-AE016C37C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92246"/>
            <a:ext cx="12192000" cy="116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D6B9109-5AD7-3729-14D8-52318C0AAE0A}"/>
              </a:ext>
            </a:extLst>
          </p:cNvPr>
          <p:cNvSpPr/>
          <p:nvPr/>
        </p:nvSpPr>
        <p:spPr>
          <a:xfrm>
            <a:off x="9135123" y="3521812"/>
            <a:ext cx="1171852" cy="4647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0BEB0D-A735-9F36-6734-65B7DD4364DB}"/>
              </a:ext>
            </a:extLst>
          </p:cNvPr>
          <p:cNvSpPr txBox="1"/>
          <p:nvPr/>
        </p:nvSpPr>
        <p:spPr>
          <a:xfrm>
            <a:off x="8938334" y="31786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평균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AB4217A-0835-E6BF-26D6-55368E349AE5}"/>
              </a:ext>
            </a:extLst>
          </p:cNvPr>
          <p:cNvSpPr/>
          <p:nvPr/>
        </p:nvSpPr>
        <p:spPr>
          <a:xfrm>
            <a:off x="10503764" y="3541694"/>
            <a:ext cx="1171852" cy="4647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2402B9-8170-1AD1-F810-413DF1B4CCC4}"/>
              </a:ext>
            </a:extLst>
          </p:cNvPr>
          <p:cNvSpPr txBox="1"/>
          <p:nvPr/>
        </p:nvSpPr>
        <p:spPr>
          <a:xfrm>
            <a:off x="10443359" y="319224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표준편차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11B154-AB57-C019-BAB8-BABF6C443BFC}"/>
              </a:ext>
            </a:extLst>
          </p:cNvPr>
          <p:cNvSpPr txBox="1"/>
          <p:nvPr/>
        </p:nvSpPr>
        <p:spPr>
          <a:xfrm>
            <a:off x="2003043" y="5554632"/>
            <a:ext cx="811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q(Xt-1|Xt)</a:t>
            </a:r>
            <a:r>
              <a:rPr lang="ko-KR" altLang="en-US" dirty="0"/>
              <a:t>를 알고 싶지만 알기 어렵기 때문에 </a:t>
            </a:r>
            <a:r>
              <a:rPr lang="en-US" altLang="ko-KR" b="1" dirty="0">
                <a:solidFill>
                  <a:srgbClr val="FF0000"/>
                </a:solidFill>
              </a:rPr>
              <a:t>p(theta)</a:t>
            </a:r>
            <a:r>
              <a:rPr lang="ko-KR" altLang="en-US" b="1" dirty="0">
                <a:solidFill>
                  <a:srgbClr val="FF0000"/>
                </a:solidFill>
              </a:rPr>
              <a:t>를 활용하여 </a:t>
            </a:r>
            <a:r>
              <a:rPr lang="en-US" altLang="ko-KR" b="1" dirty="0">
                <a:solidFill>
                  <a:srgbClr val="FF0000"/>
                </a:solidFill>
              </a:rPr>
              <a:t>approximate</a:t>
            </a:r>
            <a:r>
              <a:rPr lang="ko-KR" altLang="en-US" dirty="0"/>
              <a:t>함</a:t>
            </a:r>
          </a:p>
        </p:txBody>
      </p:sp>
    </p:spTree>
    <p:extLst>
      <p:ext uri="{BB962C8B-B14F-4D97-AF65-F5344CB8AC3E}">
        <p14:creationId xmlns:p14="http://schemas.microsoft.com/office/powerpoint/2010/main" val="402863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43A192CF-A721-8E29-0057-07C948943F42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1495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2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DDPM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5156DB-8C91-7C2F-2B06-39E04CB8EA6C}"/>
              </a:ext>
            </a:extLst>
          </p:cNvPr>
          <p:cNvSpPr txBox="1"/>
          <p:nvPr/>
        </p:nvSpPr>
        <p:spPr>
          <a:xfrm>
            <a:off x="237651" y="1199124"/>
            <a:ext cx="2161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3. Loss</a:t>
            </a:r>
            <a:r>
              <a:rPr kumimoji="1" lang="ko-KR" altLang="en-US" sz="20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en-US" altLang="ko-KR" sz="20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Function</a:t>
            </a:r>
          </a:p>
        </p:txBody>
      </p:sp>
      <p:pic>
        <p:nvPicPr>
          <p:cNvPr id="8194" name="Picture 2" descr="Diffusion Model의 최종적인 Loss Function">
            <a:extLst>
              <a:ext uri="{FF2B5EF4-FFF2-40B4-BE49-F238E27FC236}">
                <a16:creationId xmlns:a16="http://schemas.microsoft.com/office/drawing/2014/main" id="{834911D1-652F-FFDE-64E7-FB686CB76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03848"/>
            <a:ext cx="121920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9F4A9D-ED2F-9972-267B-216DD0342B76}"/>
              </a:ext>
            </a:extLst>
          </p:cNvPr>
          <p:cNvSpPr/>
          <p:nvPr/>
        </p:nvSpPr>
        <p:spPr>
          <a:xfrm>
            <a:off x="790112" y="2484327"/>
            <a:ext cx="3284737" cy="10577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AE3448-6200-25F5-D458-E68076C07D51}"/>
              </a:ext>
            </a:extLst>
          </p:cNvPr>
          <p:cNvSpPr txBox="1"/>
          <p:nvPr/>
        </p:nvSpPr>
        <p:spPr>
          <a:xfrm>
            <a:off x="662446" y="3715314"/>
            <a:ext cx="990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forward process</a:t>
            </a:r>
            <a:r>
              <a:rPr lang="ko-KR" altLang="en-US" dirty="0"/>
              <a:t>가 생성한 </a:t>
            </a:r>
            <a:r>
              <a:rPr lang="en-US" altLang="ko-KR" dirty="0"/>
              <a:t>noise</a:t>
            </a:r>
            <a:r>
              <a:rPr lang="ko-KR" altLang="en-US" dirty="0"/>
              <a:t>인 </a:t>
            </a:r>
            <a:r>
              <a:rPr lang="en-US" altLang="ko-KR" dirty="0"/>
              <a:t>q(Xt|X0)</a:t>
            </a:r>
            <a:r>
              <a:rPr lang="ko-KR" altLang="en-US" dirty="0"/>
              <a:t>과 </a:t>
            </a:r>
            <a:r>
              <a:rPr lang="en-US" altLang="ko-KR" dirty="0"/>
              <a:t>backward process</a:t>
            </a:r>
            <a:r>
              <a:rPr lang="ko-KR" altLang="en-US" dirty="0"/>
              <a:t>가 생성하는 </a:t>
            </a:r>
            <a:r>
              <a:rPr lang="en-US" altLang="ko-KR" dirty="0"/>
              <a:t>noise(</a:t>
            </a:r>
            <a:r>
              <a:rPr lang="en-US" altLang="ko-KR" dirty="0" err="1"/>
              <a:t>Xt</a:t>
            </a:r>
            <a:r>
              <a:rPr lang="en-US" altLang="ko-KR" dirty="0"/>
              <a:t>)</a:t>
            </a:r>
            <a:r>
              <a:rPr lang="ko-KR" altLang="en-US" dirty="0"/>
              <a:t> 분포 간의 차이</a:t>
            </a:r>
          </a:p>
        </p:txBody>
      </p:sp>
    </p:spTree>
    <p:extLst>
      <p:ext uri="{BB962C8B-B14F-4D97-AF65-F5344CB8AC3E}">
        <p14:creationId xmlns:p14="http://schemas.microsoft.com/office/powerpoint/2010/main" val="2190513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43A192CF-A721-8E29-0057-07C948943F42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1495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2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DDPM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5156DB-8C91-7C2F-2B06-39E04CB8EA6C}"/>
              </a:ext>
            </a:extLst>
          </p:cNvPr>
          <p:cNvSpPr txBox="1"/>
          <p:nvPr/>
        </p:nvSpPr>
        <p:spPr>
          <a:xfrm>
            <a:off x="237651" y="1199124"/>
            <a:ext cx="2161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3. Loss</a:t>
            </a:r>
            <a:r>
              <a:rPr kumimoji="1" lang="ko-KR" altLang="en-US" sz="20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en-US" altLang="ko-KR" sz="20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Function</a:t>
            </a:r>
          </a:p>
        </p:txBody>
      </p:sp>
      <p:pic>
        <p:nvPicPr>
          <p:cNvPr id="8194" name="Picture 2" descr="Diffusion Model의 최종적인 Loss Function">
            <a:extLst>
              <a:ext uri="{FF2B5EF4-FFF2-40B4-BE49-F238E27FC236}">
                <a16:creationId xmlns:a16="http://schemas.microsoft.com/office/drawing/2014/main" id="{834911D1-652F-FFDE-64E7-FB686CB76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03848"/>
            <a:ext cx="121920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9F4A9D-ED2F-9972-267B-216DD0342B76}"/>
              </a:ext>
            </a:extLst>
          </p:cNvPr>
          <p:cNvSpPr/>
          <p:nvPr/>
        </p:nvSpPr>
        <p:spPr>
          <a:xfrm>
            <a:off x="4979773" y="2484327"/>
            <a:ext cx="4537089" cy="6317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AE3448-6200-25F5-D458-E68076C07D51}"/>
              </a:ext>
            </a:extLst>
          </p:cNvPr>
          <p:cNvSpPr txBox="1"/>
          <p:nvPr/>
        </p:nvSpPr>
        <p:spPr>
          <a:xfrm>
            <a:off x="5145669" y="3570450"/>
            <a:ext cx="4413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</a:t>
            </a:r>
            <a:r>
              <a:rPr lang="ko-KR" altLang="en-US" dirty="0"/>
              <a:t>와 </a:t>
            </a:r>
            <a:r>
              <a:rPr lang="en-US" altLang="ko-KR" dirty="0"/>
              <a:t>q</a:t>
            </a:r>
            <a:r>
              <a:rPr lang="ko-KR" altLang="en-US" dirty="0"/>
              <a:t>의 </a:t>
            </a:r>
            <a:r>
              <a:rPr lang="en-US" altLang="ko-KR" dirty="0"/>
              <a:t>reverse / forward process </a:t>
            </a:r>
            <a:r>
              <a:rPr lang="ko-KR" altLang="en-US" dirty="0"/>
              <a:t>분포 차이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최대한 비슷한 방향으로 학습함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1499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43A192CF-A721-8E29-0057-07C948943F42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1495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2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DDPM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5156DB-8C91-7C2F-2B06-39E04CB8EA6C}"/>
              </a:ext>
            </a:extLst>
          </p:cNvPr>
          <p:cNvSpPr txBox="1"/>
          <p:nvPr/>
        </p:nvSpPr>
        <p:spPr>
          <a:xfrm>
            <a:off x="237651" y="1199124"/>
            <a:ext cx="2161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3. Loss</a:t>
            </a:r>
            <a:r>
              <a:rPr kumimoji="1" lang="ko-KR" altLang="en-US" sz="20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en-US" altLang="ko-KR" sz="20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Function</a:t>
            </a:r>
          </a:p>
        </p:txBody>
      </p:sp>
      <p:pic>
        <p:nvPicPr>
          <p:cNvPr id="8194" name="Picture 2" descr="Diffusion Model의 최종적인 Loss Function">
            <a:extLst>
              <a:ext uri="{FF2B5EF4-FFF2-40B4-BE49-F238E27FC236}">
                <a16:creationId xmlns:a16="http://schemas.microsoft.com/office/drawing/2014/main" id="{834911D1-652F-FFDE-64E7-FB686CB76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03848"/>
            <a:ext cx="121920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9F4A9D-ED2F-9972-267B-216DD0342B76}"/>
              </a:ext>
            </a:extLst>
          </p:cNvPr>
          <p:cNvSpPr/>
          <p:nvPr/>
        </p:nvSpPr>
        <p:spPr>
          <a:xfrm>
            <a:off x="9623394" y="2484327"/>
            <a:ext cx="2204784" cy="6317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AE3448-6200-25F5-D458-E68076C07D51}"/>
              </a:ext>
            </a:extLst>
          </p:cNvPr>
          <p:cNvSpPr txBox="1"/>
          <p:nvPr/>
        </p:nvSpPr>
        <p:spPr>
          <a:xfrm>
            <a:off x="8008799" y="3722577"/>
            <a:ext cx="3819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이를 </a:t>
            </a:r>
            <a:r>
              <a:rPr lang="en-US" altLang="ko-KR" dirty="0"/>
              <a:t>maximize</a:t>
            </a:r>
            <a:r>
              <a:rPr lang="ko-KR" altLang="en-US" dirty="0"/>
              <a:t>하는 방향으로 학습함</a:t>
            </a:r>
          </a:p>
        </p:txBody>
      </p:sp>
    </p:spTree>
    <p:extLst>
      <p:ext uri="{BB962C8B-B14F-4D97-AF65-F5344CB8AC3E}">
        <p14:creationId xmlns:p14="http://schemas.microsoft.com/office/powerpoint/2010/main" val="80475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43A192CF-A721-8E29-0057-07C948943F42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1495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2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DDPM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11B154-AB57-C019-BAB8-BABF6C443BFC}"/>
              </a:ext>
            </a:extLst>
          </p:cNvPr>
          <p:cNvSpPr txBox="1"/>
          <p:nvPr/>
        </p:nvSpPr>
        <p:spPr>
          <a:xfrm>
            <a:off x="2003043" y="5554632"/>
            <a:ext cx="811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q(Xt-1|Xt)</a:t>
            </a:r>
            <a:r>
              <a:rPr lang="ko-KR" altLang="en-US" dirty="0"/>
              <a:t>를 알고 싶지만 알기 어렵기 때문에 </a:t>
            </a:r>
            <a:r>
              <a:rPr lang="en-US" altLang="ko-KR" b="1" dirty="0">
                <a:solidFill>
                  <a:srgbClr val="FF0000"/>
                </a:solidFill>
              </a:rPr>
              <a:t>p(theta)</a:t>
            </a:r>
            <a:r>
              <a:rPr lang="ko-KR" altLang="en-US" b="1" dirty="0">
                <a:solidFill>
                  <a:srgbClr val="FF0000"/>
                </a:solidFill>
              </a:rPr>
              <a:t>를 활용하여 </a:t>
            </a:r>
            <a:r>
              <a:rPr lang="en-US" altLang="ko-KR" b="1" dirty="0">
                <a:solidFill>
                  <a:srgbClr val="FF0000"/>
                </a:solidFill>
              </a:rPr>
              <a:t>approximate</a:t>
            </a:r>
            <a:r>
              <a:rPr lang="ko-KR" altLang="en-US" dirty="0"/>
              <a:t>함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05EBC95-93C7-8CBE-C02C-6D7A138F3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996" y="2295525"/>
            <a:ext cx="10231521" cy="253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858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43A192CF-A721-8E29-0057-07C948943F42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1495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2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DDPM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pic>
        <p:nvPicPr>
          <p:cNvPr id="7170" name="Picture 2" descr="DDPM의 image generation 스코어">
            <a:extLst>
              <a:ext uri="{FF2B5EF4-FFF2-40B4-BE49-F238E27FC236}">
                <a16:creationId xmlns:a16="http://schemas.microsoft.com/office/drawing/2014/main" id="{DC2F23BF-A88F-E929-3EE4-809D438AC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905" y="1243511"/>
            <a:ext cx="5824860" cy="484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75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43A192CF-A721-8E29-0057-07C948943F42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1402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3.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DDIM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228A39-9DA1-1610-1FBE-D751D90D738E}"/>
              </a:ext>
            </a:extLst>
          </p:cNvPr>
          <p:cNvSpPr txBox="1"/>
          <p:nvPr/>
        </p:nvSpPr>
        <p:spPr>
          <a:xfrm>
            <a:off x="1081167" y="1820861"/>
            <a:ext cx="100960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DDPM = DDPM</a:t>
            </a:r>
            <a:r>
              <a:rPr kumimoji="1" lang="ko-KR" altLang="en-US" sz="32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을 </a:t>
            </a:r>
            <a:r>
              <a:rPr kumimoji="1" lang="en-US" altLang="ko-KR" sz="32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non-MP</a:t>
            </a:r>
            <a:r>
              <a:rPr kumimoji="1" lang="ko-KR" altLang="en-US" sz="32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로 변경하여 빠르게 학습</a:t>
            </a:r>
            <a:endParaRPr kumimoji="1" lang="en-US" altLang="ko-KR" sz="3200" b="1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pic>
        <p:nvPicPr>
          <p:cNvPr id="9218" name="Picture 2" descr="notion image">
            <a:extLst>
              <a:ext uri="{FF2B5EF4-FFF2-40B4-BE49-F238E27FC236}">
                <a16:creationId xmlns:a16="http://schemas.microsoft.com/office/drawing/2014/main" id="{DCF66EF7-7503-CD37-C171-DBA53A408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39" y="2956572"/>
            <a:ext cx="10799121" cy="244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060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43A192CF-A721-8E29-0057-07C948943F42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1402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3.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DDIM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228A39-9DA1-1610-1FBE-D751D90D738E}"/>
              </a:ext>
            </a:extLst>
          </p:cNvPr>
          <p:cNvSpPr txBox="1"/>
          <p:nvPr/>
        </p:nvSpPr>
        <p:spPr>
          <a:xfrm>
            <a:off x="723646" y="3023604"/>
            <a:ext cx="10851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DDPM = DDPM</a:t>
            </a:r>
            <a:r>
              <a:rPr kumimoji="1" lang="ko-KR" altLang="en-US" sz="24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을 </a:t>
            </a:r>
            <a:r>
              <a:rPr kumimoji="1" lang="en-US" altLang="ko-KR" sz="24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non-MP</a:t>
            </a:r>
            <a:r>
              <a:rPr kumimoji="1" lang="ko-KR" altLang="en-US" sz="24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로 변경</a:t>
            </a:r>
            <a:r>
              <a:rPr kumimoji="1" lang="en-US" altLang="ko-KR" sz="24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(forward)</a:t>
            </a:r>
            <a:r>
              <a:rPr kumimoji="1" lang="ko-KR" altLang="en-US" sz="24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en-US" altLang="ko-KR" sz="24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+ </a:t>
            </a:r>
            <a:r>
              <a:rPr kumimoji="1" lang="ko-KR" altLang="en-US" sz="2400" b="1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랜덤노이즈</a:t>
            </a:r>
            <a:r>
              <a:rPr kumimoji="1" lang="ko-KR" altLang="en-US" sz="24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제거</a:t>
            </a:r>
            <a:r>
              <a:rPr kumimoji="1" lang="en-US" altLang="ko-KR" sz="24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(backward)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2DAC8D-7006-B227-5660-B3660CD55167}"/>
              </a:ext>
            </a:extLst>
          </p:cNvPr>
          <p:cNvSpPr txBox="1"/>
          <p:nvPr/>
        </p:nvSpPr>
        <p:spPr>
          <a:xfrm>
            <a:off x="4537199" y="4187199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샘플링 시간 단축</a:t>
            </a:r>
            <a:endParaRPr kumimoji="1" lang="en-US" altLang="ko-KR" sz="2400" b="1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02D853A-B703-89DA-F204-DE5EC989F8E4}"/>
              </a:ext>
            </a:extLst>
          </p:cNvPr>
          <p:cNvCxnSpPr>
            <a:cxnSpLocks/>
          </p:cNvCxnSpPr>
          <p:nvPr/>
        </p:nvCxnSpPr>
        <p:spPr>
          <a:xfrm>
            <a:off x="5815754" y="3570006"/>
            <a:ext cx="0" cy="460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672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43A192CF-A721-8E29-0057-07C948943F42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1890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1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Diffusion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FBF16F-1E7E-D1AE-783D-51095330EA83}"/>
              </a:ext>
            </a:extLst>
          </p:cNvPr>
          <p:cNvSpPr txBox="1"/>
          <p:nvPr/>
        </p:nvSpPr>
        <p:spPr>
          <a:xfrm>
            <a:off x="237651" y="1199124"/>
            <a:ext cx="2433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What is Diffusion?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BF6375-3AC6-2D25-71BF-EEB00B6C56A7}"/>
              </a:ext>
            </a:extLst>
          </p:cNvPr>
          <p:cNvSpPr txBox="1"/>
          <p:nvPr/>
        </p:nvSpPr>
        <p:spPr>
          <a:xfrm>
            <a:off x="2817220" y="5269948"/>
            <a:ext cx="65575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i="1" dirty="0">
                <a:solidFill>
                  <a:srgbClr val="3C3C3C"/>
                </a:solidFill>
                <a:effectLst/>
                <a:latin typeface="Roboto" panose="02000000000000000000" pitchFamily="2" charset="0"/>
              </a:rPr>
              <a:t>“The movement of particles or molecules from an area of </a:t>
            </a:r>
          </a:p>
          <a:p>
            <a:pPr algn="ctr"/>
            <a:r>
              <a:rPr lang="en-US" altLang="ko-KR" sz="2400" dirty="0">
                <a:solidFill>
                  <a:srgbClr val="FF0000"/>
                </a:solidFill>
              </a:rPr>
              <a:t>high concentration to an area of low concentration</a:t>
            </a:r>
            <a:r>
              <a:rPr lang="en-US" altLang="ko-KR" i="1" dirty="0">
                <a:solidFill>
                  <a:srgbClr val="3C3C3C"/>
                </a:solidFill>
                <a:effectLst/>
                <a:latin typeface="Roboto" panose="02000000000000000000" pitchFamily="2" charset="0"/>
              </a:rPr>
              <a:t>,</a:t>
            </a:r>
          </a:p>
          <a:p>
            <a:pPr algn="ctr"/>
            <a:r>
              <a:rPr lang="en-US" altLang="ko-KR" i="1" dirty="0">
                <a:solidFill>
                  <a:srgbClr val="3C3C3C"/>
                </a:solidFill>
                <a:effectLst/>
                <a:latin typeface="Roboto" panose="02000000000000000000" pitchFamily="2" charset="0"/>
              </a:rPr>
              <a:t>driven by a gradient in concentration.”</a:t>
            </a:r>
            <a:endParaRPr kumimoji="1" lang="en-US" altLang="ko-KR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pic>
        <p:nvPicPr>
          <p:cNvPr id="4" name="Picture 2" descr="Example gif illustrating &quot;diffusion&quot; of molecules from a region of high concentration to low">
            <a:extLst>
              <a:ext uri="{FF2B5EF4-FFF2-40B4-BE49-F238E27FC236}">
                <a16:creationId xmlns:a16="http://schemas.microsoft.com/office/drawing/2014/main" id="{32C37A41-E6AA-16CB-2208-EB4276530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2061857"/>
            <a:ext cx="34290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515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43A192CF-A721-8E29-0057-07C948943F42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1402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3.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DDIM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pic>
        <p:nvPicPr>
          <p:cNvPr id="8" name="Picture 6" descr="forward process의 수식 표현">
            <a:extLst>
              <a:ext uri="{FF2B5EF4-FFF2-40B4-BE49-F238E27FC236}">
                <a16:creationId xmlns:a16="http://schemas.microsoft.com/office/drawing/2014/main" id="{534723A5-2AEE-5B17-CF73-CD2FF88D23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r="60938"/>
          <a:stretch/>
        </p:blipFill>
        <p:spPr bwMode="auto">
          <a:xfrm>
            <a:off x="547537" y="3582186"/>
            <a:ext cx="3773010" cy="105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8C3A7B7-9D79-E140-095B-27AB76043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509" y="3543467"/>
            <a:ext cx="6017350" cy="1133194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B3188BE-0C85-68BD-C53F-36A2AAA36559}"/>
              </a:ext>
            </a:extLst>
          </p:cNvPr>
          <p:cNvCxnSpPr/>
          <p:nvPr/>
        </p:nvCxnSpPr>
        <p:spPr>
          <a:xfrm>
            <a:off x="4668223" y="4110064"/>
            <a:ext cx="87001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5D31DD-6149-4181-6C9A-BD7C557F4158}"/>
              </a:ext>
            </a:extLst>
          </p:cNvPr>
          <p:cNvSpPr/>
          <p:nvPr/>
        </p:nvSpPr>
        <p:spPr>
          <a:xfrm>
            <a:off x="9669830" y="3865217"/>
            <a:ext cx="2065618" cy="4670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178893-D655-2AFE-45BC-A39681528DC3}"/>
              </a:ext>
            </a:extLst>
          </p:cNvPr>
          <p:cNvSpPr txBox="1"/>
          <p:nvPr/>
        </p:nvSpPr>
        <p:spPr>
          <a:xfrm>
            <a:off x="10234401" y="4307329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non-MP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842D98-E88A-4CAC-CA71-A9B403E59D83}"/>
              </a:ext>
            </a:extLst>
          </p:cNvPr>
          <p:cNvSpPr txBox="1"/>
          <p:nvPr/>
        </p:nvSpPr>
        <p:spPr>
          <a:xfrm>
            <a:off x="1615639" y="3050139"/>
            <a:ext cx="27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기존 </a:t>
            </a:r>
            <a:r>
              <a:rPr kumimoji="1"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DDPM forwarding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3A7F58-1CE8-8C63-1CB6-9FD7132FAB87}"/>
              </a:ext>
            </a:extLst>
          </p:cNvPr>
          <p:cNvSpPr txBox="1"/>
          <p:nvPr/>
        </p:nvSpPr>
        <p:spPr>
          <a:xfrm>
            <a:off x="7788799" y="3050139"/>
            <a:ext cx="251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기존 </a:t>
            </a:r>
            <a:r>
              <a:rPr kumimoji="1"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DDPM reversing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BF4B01-2F96-10C3-5CFE-1EFB5C5CD7F2}"/>
              </a:ext>
            </a:extLst>
          </p:cNvPr>
          <p:cNvSpPr txBox="1"/>
          <p:nvPr/>
        </p:nvSpPr>
        <p:spPr>
          <a:xfrm>
            <a:off x="237651" y="1199124"/>
            <a:ext cx="5093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1. Diffusion Process (Forward Diffusion)</a:t>
            </a:r>
          </a:p>
        </p:txBody>
      </p:sp>
    </p:spTree>
    <p:extLst>
      <p:ext uri="{BB962C8B-B14F-4D97-AF65-F5344CB8AC3E}">
        <p14:creationId xmlns:p14="http://schemas.microsoft.com/office/powerpoint/2010/main" val="4166985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FC360E4A-51B1-A1D5-537E-5955AB695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41" y="2801693"/>
            <a:ext cx="10727117" cy="156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43A192CF-A721-8E29-0057-07C948943F42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1402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3.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DDIM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5D31DD-6149-4181-6C9A-BD7C557F4158}"/>
              </a:ext>
            </a:extLst>
          </p:cNvPr>
          <p:cNvSpPr/>
          <p:nvPr/>
        </p:nvSpPr>
        <p:spPr>
          <a:xfrm>
            <a:off x="10126382" y="3119385"/>
            <a:ext cx="1333176" cy="928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842D98-E88A-4CAC-CA71-A9B403E59D83}"/>
              </a:ext>
            </a:extLst>
          </p:cNvPr>
          <p:cNvSpPr txBox="1"/>
          <p:nvPr/>
        </p:nvSpPr>
        <p:spPr>
          <a:xfrm>
            <a:off x="1432048" y="5672437"/>
            <a:ext cx="8704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이 값이 </a:t>
            </a:r>
            <a:r>
              <a:rPr kumimoji="1"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0</a:t>
            </a:r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이면 </a:t>
            </a:r>
            <a:r>
              <a:rPr kumimoji="1"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DDIM</a:t>
            </a:r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의 </a:t>
            </a:r>
            <a:r>
              <a:rPr kumimoji="1"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objective function, 1</a:t>
            </a:r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이면 </a:t>
            </a:r>
            <a:r>
              <a:rPr kumimoji="1"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DDPM</a:t>
            </a:r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의 </a:t>
            </a:r>
            <a:r>
              <a:rPr kumimoji="1"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objective function</a:t>
            </a:r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이 됨</a:t>
            </a:r>
            <a:endParaRPr kumimoji="1" lang="en-US" altLang="ko-KR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BF4B01-2F96-10C3-5CFE-1EFB5C5CD7F2}"/>
              </a:ext>
            </a:extLst>
          </p:cNvPr>
          <p:cNvSpPr txBox="1"/>
          <p:nvPr/>
        </p:nvSpPr>
        <p:spPr>
          <a:xfrm>
            <a:off x="237651" y="1199124"/>
            <a:ext cx="5093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 Reverse Process (Backward Diffusion)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909D9D-E5CF-805B-F52C-1C5181AE4B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838"/>
          <a:stretch/>
        </p:blipFill>
        <p:spPr>
          <a:xfrm>
            <a:off x="939125" y="4658996"/>
            <a:ext cx="6610350" cy="79883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3460FD4-105C-CB0D-D39B-8601FBDAA7D5}"/>
              </a:ext>
            </a:extLst>
          </p:cNvPr>
          <p:cNvSpPr/>
          <p:nvPr/>
        </p:nvSpPr>
        <p:spPr>
          <a:xfrm>
            <a:off x="1585819" y="4816748"/>
            <a:ext cx="562577" cy="6410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17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43A192CF-A721-8E29-0057-07C948943F42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1402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3.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DDIM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842D98-E88A-4CAC-CA71-A9B403E59D83}"/>
              </a:ext>
            </a:extLst>
          </p:cNvPr>
          <p:cNvSpPr txBox="1"/>
          <p:nvPr/>
        </p:nvSpPr>
        <p:spPr>
          <a:xfrm>
            <a:off x="2296967" y="4410270"/>
            <a:ext cx="7179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Reverse Process</a:t>
            </a:r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에서 </a:t>
            </a:r>
            <a:r>
              <a:rPr kumimoji="1"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stochastic</a:t>
            </a:r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한 요소인 </a:t>
            </a:r>
            <a:r>
              <a:rPr kumimoji="1"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random noise</a:t>
            </a:r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를 제거하여</a:t>
            </a:r>
            <a:endParaRPr kumimoji="1" lang="en-US" altLang="ko-KR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kumimoji="1" lang="ko-KR" altLang="en-US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동알한</a:t>
            </a:r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latent space </a:t>
            </a:r>
            <a:r>
              <a:rPr kumimoji="1" lang="en-US" altLang="ko-KR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Xt</a:t>
            </a:r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에 대해 </a:t>
            </a:r>
            <a:r>
              <a:rPr kumimoji="1"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consistent</a:t>
            </a:r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한 샘플을 생성할 수 있음</a:t>
            </a:r>
            <a:endParaRPr kumimoji="1" lang="en-US" altLang="ko-KR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BF4B01-2F96-10C3-5CFE-1EFB5C5CD7F2}"/>
              </a:ext>
            </a:extLst>
          </p:cNvPr>
          <p:cNvSpPr txBox="1"/>
          <p:nvPr/>
        </p:nvSpPr>
        <p:spPr>
          <a:xfrm>
            <a:off x="237651" y="1199124"/>
            <a:ext cx="5093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 Reverse Process (Backward Diffusion)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909D9D-E5CF-805B-F52C-1C5181AE4B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838"/>
          <a:stretch/>
        </p:blipFill>
        <p:spPr>
          <a:xfrm>
            <a:off x="2581493" y="3029580"/>
            <a:ext cx="6610350" cy="79883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3460FD4-105C-CB0D-D39B-8601FBDAA7D5}"/>
              </a:ext>
            </a:extLst>
          </p:cNvPr>
          <p:cNvSpPr/>
          <p:nvPr/>
        </p:nvSpPr>
        <p:spPr>
          <a:xfrm>
            <a:off x="3308087" y="3187332"/>
            <a:ext cx="562577" cy="6410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251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43A192CF-A721-8E29-0057-07C948943F42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1402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3.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DDIM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0A77CBC-4CE7-BDFF-23A7-7E5B878A6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482" y="1714157"/>
            <a:ext cx="10229122" cy="342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0C3676-5506-CC3B-30CA-C1BEF03B5E34}"/>
              </a:ext>
            </a:extLst>
          </p:cNvPr>
          <p:cNvSpPr txBox="1"/>
          <p:nvPr/>
        </p:nvSpPr>
        <p:spPr>
          <a:xfrm>
            <a:off x="2471351" y="5487770"/>
            <a:ext cx="7468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동일한 </a:t>
            </a:r>
            <a:r>
              <a:rPr kumimoji="1"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latent</a:t>
            </a:r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space</a:t>
            </a:r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에 대해 서로 다른 </a:t>
            </a:r>
            <a:r>
              <a:rPr kumimoji="1"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time step</a:t>
            </a:r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에서 샘플링한 이미지</a:t>
            </a:r>
            <a:endParaRPr kumimoji="1" lang="en-US" altLang="ko-KR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4645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43A192CF-A721-8E29-0057-07C948943F42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1402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3.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DDIM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0C3676-5506-CC3B-30CA-C1BEF03B5E34}"/>
              </a:ext>
            </a:extLst>
          </p:cNvPr>
          <p:cNvSpPr txBox="1"/>
          <p:nvPr/>
        </p:nvSpPr>
        <p:spPr>
          <a:xfrm>
            <a:off x="3478488" y="5672435"/>
            <a:ext cx="5235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latent</a:t>
            </a:r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space</a:t>
            </a:r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간의 </a:t>
            </a:r>
            <a:r>
              <a:rPr kumimoji="1"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interpolation</a:t>
            </a:r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도 자연스러워 짐</a:t>
            </a:r>
            <a:endParaRPr kumimoji="1" lang="en-US" altLang="ko-KR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37B9A8BD-C151-9F6C-3BA1-8F99127AA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469" y="1584417"/>
            <a:ext cx="9323062" cy="368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563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43A192CF-A721-8E29-0057-07C948943F42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134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출     처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EB63A1-1530-F2FC-0370-B099C8B4416E}"/>
              </a:ext>
            </a:extLst>
          </p:cNvPr>
          <p:cNvSpPr txBox="1"/>
          <p:nvPr/>
        </p:nvSpPr>
        <p:spPr>
          <a:xfrm>
            <a:off x="632533" y="1740893"/>
            <a:ext cx="6922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[</a:t>
            </a:r>
            <a:r>
              <a:rPr lang="ko-KR" altLang="en-US" dirty="0">
                <a:hlinkClick r:id="rId3"/>
              </a:rPr>
              <a:t>생성모델</a:t>
            </a:r>
            <a:r>
              <a:rPr lang="en-US" altLang="ko-KR" dirty="0">
                <a:hlinkClick r:id="rId3"/>
              </a:rPr>
              <a:t>] </a:t>
            </a:r>
            <a:r>
              <a:rPr lang="ko-KR" altLang="en-US" dirty="0">
                <a:hlinkClick r:id="rId3"/>
              </a:rPr>
              <a:t>세상에 없던 무언가</a:t>
            </a:r>
            <a:r>
              <a:rPr lang="en-US" altLang="ko-KR" dirty="0">
                <a:hlinkClick r:id="rId3"/>
              </a:rPr>
              <a:t>, AI </a:t>
            </a:r>
            <a:r>
              <a:rPr lang="ko-KR" altLang="en-US" dirty="0">
                <a:hlinkClick r:id="rId3"/>
              </a:rPr>
              <a:t>생성모델 </a:t>
            </a:r>
            <a:r>
              <a:rPr lang="en-US" altLang="ko-KR" dirty="0">
                <a:hlinkClick r:id="rId3"/>
              </a:rPr>
              <a:t>- DDPM &amp; DDIM (mnc.ai)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693361-86AC-452B-F841-F15E53F77663}"/>
              </a:ext>
            </a:extLst>
          </p:cNvPr>
          <p:cNvSpPr txBox="1"/>
          <p:nvPr/>
        </p:nvSpPr>
        <p:spPr>
          <a:xfrm>
            <a:off x="632532" y="2424473"/>
            <a:ext cx="6922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hlinkClick r:id="rId4"/>
              </a:rPr>
              <a:t>[</a:t>
            </a:r>
            <a:r>
              <a:rPr lang="ko-KR" altLang="en-US">
                <a:hlinkClick r:id="rId4"/>
              </a:rPr>
              <a:t>논문리뷰</a:t>
            </a:r>
            <a:r>
              <a:rPr lang="en-US" altLang="ko-KR">
                <a:hlinkClick r:id="rId4"/>
              </a:rPr>
              <a:t>] DDPM: Diffusion Model Background (jang-inspiration.com)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45A7C0-843B-C20A-923A-0BA24886EA61}"/>
              </a:ext>
            </a:extLst>
          </p:cNvPr>
          <p:cNvSpPr txBox="1"/>
          <p:nvPr/>
        </p:nvSpPr>
        <p:spPr>
          <a:xfrm>
            <a:off x="632532" y="3108053"/>
            <a:ext cx="7819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hlinkClick r:id="rId5"/>
              </a:rPr>
              <a:t>[</a:t>
            </a:r>
            <a:r>
              <a:rPr lang="ko-KR" altLang="en-US">
                <a:hlinkClick r:id="rId5"/>
              </a:rPr>
              <a:t>논문리뷰</a:t>
            </a:r>
            <a:r>
              <a:rPr lang="en-US" altLang="ko-KR">
                <a:hlinkClick r:id="rId5"/>
              </a:rPr>
              <a:t>] DDIM: Denoising Diffusion Implicit Model (jang-inspiration.com)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C6D9A2-80C4-7339-1EE1-C0FDD6EA426A}"/>
              </a:ext>
            </a:extLst>
          </p:cNvPr>
          <p:cNvSpPr txBox="1"/>
          <p:nvPr/>
        </p:nvSpPr>
        <p:spPr>
          <a:xfrm>
            <a:off x="632531" y="3791633"/>
            <a:ext cx="109617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6"/>
              </a:rPr>
              <a:t>An In-Depth Guide to Denoising Diffusion Probabilistic Models – From Theory to Implementation (learnopencv.com)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75C3B1-AABF-F778-E094-22651CB18CEC}"/>
              </a:ext>
            </a:extLst>
          </p:cNvPr>
          <p:cNvSpPr txBox="1"/>
          <p:nvPr/>
        </p:nvSpPr>
        <p:spPr>
          <a:xfrm>
            <a:off x="632532" y="4475213"/>
            <a:ext cx="9949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7"/>
              </a:rPr>
              <a:t>Introduction to Diffusion Models for Image Generation - A Comprehensive Guide (learnopencv.com)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F7D11B-4FB6-A27E-40D5-0EB9367BF015}"/>
              </a:ext>
            </a:extLst>
          </p:cNvPr>
          <p:cNvSpPr txBox="1"/>
          <p:nvPr/>
        </p:nvSpPr>
        <p:spPr>
          <a:xfrm>
            <a:off x="632532" y="5158793"/>
            <a:ext cx="9949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8"/>
              </a:rPr>
              <a:t>[</a:t>
            </a:r>
            <a:r>
              <a:rPr lang="ko-KR" altLang="en-US" dirty="0">
                <a:hlinkClick r:id="rId8"/>
              </a:rPr>
              <a:t>논문공부</a:t>
            </a:r>
            <a:r>
              <a:rPr lang="en-US" altLang="ko-KR" dirty="0">
                <a:hlinkClick r:id="rId8"/>
              </a:rPr>
              <a:t>] Denoising Diffusion Probabilistic Models (DDPM) </a:t>
            </a:r>
            <a:r>
              <a:rPr lang="ko-KR" altLang="en-US" dirty="0">
                <a:hlinkClick r:id="rId8"/>
              </a:rPr>
              <a:t>설명 </a:t>
            </a:r>
            <a:r>
              <a:rPr lang="en-US" altLang="ko-KR" dirty="0">
                <a:hlinkClick r:id="rId8"/>
              </a:rPr>
              <a:t>:: Blue collar Developer (tistory.com)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0753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43A192CF-A721-8E29-0057-07C948943F42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1890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1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Diffusion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FBF16F-1E7E-D1AE-783D-51095330EA83}"/>
              </a:ext>
            </a:extLst>
          </p:cNvPr>
          <p:cNvSpPr txBox="1"/>
          <p:nvPr/>
        </p:nvSpPr>
        <p:spPr>
          <a:xfrm>
            <a:off x="237651" y="1199124"/>
            <a:ext cx="3300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What is Diffusion Model?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BF6375-3AC6-2D25-71BF-EEB00B6C56A7}"/>
              </a:ext>
            </a:extLst>
          </p:cNvPr>
          <p:cNvSpPr txBox="1"/>
          <p:nvPr/>
        </p:nvSpPr>
        <p:spPr>
          <a:xfrm>
            <a:off x="2817220" y="5269948"/>
            <a:ext cx="65575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i="1" dirty="0">
                <a:solidFill>
                  <a:srgbClr val="3C3C3C"/>
                </a:solidFill>
                <a:effectLst/>
                <a:latin typeface="Roboto" panose="02000000000000000000" pitchFamily="2" charset="0"/>
              </a:rPr>
              <a:t>“The movement of particles or molecules from an area of </a:t>
            </a:r>
          </a:p>
          <a:p>
            <a:pPr algn="ctr"/>
            <a:r>
              <a:rPr lang="en-US" altLang="ko-KR" sz="2400" dirty="0">
                <a:solidFill>
                  <a:srgbClr val="FF0000"/>
                </a:solidFill>
              </a:rPr>
              <a:t>high concentration to an area of low concentration</a:t>
            </a:r>
            <a:r>
              <a:rPr lang="en-US" altLang="ko-KR" i="1" dirty="0">
                <a:solidFill>
                  <a:srgbClr val="3C3C3C"/>
                </a:solidFill>
                <a:effectLst/>
                <a:latin typeface="Roboto" panose="02000000000000000000" pitchFamily="2" charset="0"/>
              </a:rPr>
              <a:t>,</a:t>
            </a:r>
          </a:p>
          <a:p>
            <a:pPr algn="ctr"/>
            <a:r>
              <a:rPr lang="en-US" altLang="ko-KR" i="1" dirty="0">
                <a:solidFill>
                  <a:srgbClr val="3C3C3C"/>
                </a:solidFill>
                <a:effectLst/>
                <a:latin typeface="Roboto" panose="02000000000000000000" pitchFamily="2" charset="0"/>
              </a:rPr>
              <a:t>driven by a gradient in concentration.”</a:t>
            </a:r>
            <a:endParaRPr kumimoji="1" lang="en-US" altLang="ko-KR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pic>
        <p:nvPicPr>
          <p:cNvPr id="2050" name="Picture 2" descr="Unconditional Image Generation using diffusion model ">
            <a:extLst>
              <a:ext uri="{FF2B5EF4-FFF2-40B4-BE49-F238E27FC236}">
                <a16:creationId xmlns:a16="http://schemas.microsoft.com/office/drawing/2014/main" id="{B5FA7874-A7E8-D35F-7DB7-AB9026EED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485" y="1898094"/>
            <a:ext cx="8695030" cy="314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73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43A192CF-A721-8E29-0057-07C948943F42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1890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1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Diffusion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FBF16F-1E7E-D1AE-783D-51095330EA83}"/>
              </a:ext>
            </a:extLst>
          </p:cNvPr>
          <p:cNvSpPr txBox="1"/>
          <p:nvPr/>
        </p:nvSpPr>
        <p:spPr>
          <a:xfrm>
            <a:off x="237651" y="1199124"/>
            <a:ext cx="3300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What is Diffusion Model?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BF6375-3AC6-2D25-71BF-EEB00B6C56A7}"/>
              </a:ext>
            </a:extLst>
          </p:cNvPr>
          <p:cNvSpPr txBox="1"/>
          <p:nvPr/>
        </p:nvSpPr>
        <p:spPr>
          <a:xfrm>
            <a:off x="2572479" y="2835923"/>
            <a:ext cx="73793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rgbClr val="3C3C3C"/>
                </a:solidFill>
                <a:effectLst/>
                <a:latin typeface="Roboto" panose="02000000000000000000" pitchFamily="2" charset="0"/>
              </a:rPr>
              <a:t>…</a:t>
            </a:r>
            <a:r>
              <a:rPr lang="en-US" altLang="ko-KR" b="1" i="1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systematically and slowly destroy the structure in a data distribution </a:t>
            </a:r>
            <a:r>
              <a:rPr lang="en-US" altLang="ko-KR" i="1" dirty="0">
                <a:solidFill>
                  <a:srgbClr val="3C3C3C"/>
                </a:solidFill>
                <a:effectLst/>
                <a:latin typeface="Roboto" panose="02000000000000000000" pitchFamily="2" charset="0"/>
              </a:rPr>
              <a:t>through an iterative forward diffusion process. </a:t>
            </a:r>
          </a:p>
          <a:p>
            <a:r>
              <a:rPr lang="en-US" altLang="ko-KR" i="1" dirty="0">
                <a:solidFill>
                  <a:srgbClr val="3C3C3C"/>
                </a:solidFill>
                <a:effectLst/>
                <a:latin typeface="Roboto" panose="02000000000000000000" pitchFamily="2" charset="0"/>
              </a:rPr>
              <a:t>We then learn a reverse diffusion process that restores structure in data, </a:t>
            </a:r>
          </a:p>
          <a:p>
            <a:r>
              <a:rPr lang="en-US" altLang="ko-KR" i="1" dirty="0">
                <a:solidFill>
                  <a:srgbClr val="3C3C3C"/>
                </a:solidFill>
                <a:effectLst/>
                <a:latin typeface="Roboto" panose="02000000000000000000" pitchFamily="2" charset="0"/>
              </a:rPr>
              <a:t>yielding a highly flexible and tractable generative model of the data. </a:t>
            </a:r>
          </a:p>
          <a:p>
            <a:r>
              <a:rPr lang="en-US" altLang="ko-KR" i="1" dirty="0">
                <a:solidFill>
                  <a:srgbClr val="3C3C3C"/>
                </a:solidFill>
                <a:effectLst/>
                <a:latin typeface="Roboto" panose="02000000000000000000" pitchFamily="2" charset="0"/>
              </a:rPr>
              <a:t>This approach allows us to rapidly learn, sample from, </a:t>
            </a:r>
          </a:p>
          <a:p>
            <a:r>
              <a:rPr lang="en-US" altLang="ko-KR" i="1" dirty="0">
                <a:solidFill>
                  <a:srgbClr val="3C3C3C"/>
                </a:solidFill>
                <a:effectLst/>
                <a:latin typeface="Roboto" panose="02000000000000000000" pitchFamily="2" charset="0"/>
              </a:rPr>
              <a:t>and evaluate probabilities in deep generative models …</a:t>
            </a:r>
            <a:endParaRPr kumimoji="1" lang="en-US" altLang="ko-KR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2775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43A192CF-A721-8E29-0057-07C948943F42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1495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2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DDPM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FBF16F-1E7E-D1AE-783D-51095330EA83}"/>
              </a:ext>
            </a:extLst>
          </p:cNvPr>
          <p:cNvSpPr txBox="1"/>
          <p:nvPr/>
        </p:nvSpPr>
        <p:spPr>
          <a:xfrm>
            <a:off x="1151730" y="1883005"/>
            <a:ext cx="91250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DDPM = Diffusion Process + Reverse Process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C497559-8EA4-0F93-B311-1ECE63B32C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16"/>
          <a:stretch/>
        </p:blipFill>
        <p:spPr bwMode="auto">
          <a:xfrm>
            <a:off x="861442" y="3124940"/>
            <a:ext cx="9918700" cy="178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20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43A192CF-A721-8E29-0057-07C948943F42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1495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2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DDPM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FBF16F-1E7E-D1AE-783D-51095330EA83}"/>
              </a:ext>
            </a:extLst>
          </p:cNvPr>
          <p:cNvSpPr txBox="1"/>
          <p:nvPr/>
        </p:nvSpPr>
        <p:spPr>
          <a:xfrm>
            <a:off x="1151730" y="1883005"/>
            <a:ext cx="91250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DDPM = Diffusion Process + Reverse Process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4D16AFA-4570-2A3A-5C26-C2C0D6E7B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2821204"/>
            <a:ext cx="63627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942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43A192CF-A721-8E29-0057-07C948943F42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1495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2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DDPM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5156DB-8C91-7C2F-2B06-39E04CB8EA6C}"/>
              </a:ext>
            </a:extLst>
          </p:cNvPr>
          <p:cNvSpPr txBox="1"/>
          <p:nvPr/>
        </p:nvSpPr>
        <p:spPr>
          <a:xfrm>
            <a:off x="237651" y="1199124"/>
            <a:ext cx="5093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1. Diffusion Process (Forward Diffusion)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089557-C6FA-D485-8E89-CCC9D8CA27DD}"/>
              </a:ext>
            </a:extLst>
          </p:cNvPr>
          <p:cNvSpPr txBox="1"/>
          <p:nvPr/>
        </p:nvSpPr>
        <p:spPr>
          <a:xfrm>
            <a:off x="929810" y="5289544"/>
            <a:ext cx="10332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Markov chain</a:t>
            </a:r>
            <a:r>
              <a:rPr lang="ko-KR" altLang="en-US" dirty="0"/>
              <a:t>으로 </a:t>
            </a:r>
            <a:r>
              <a:rPr lang="en-US" altLang="ko-KR" dirty="0"/>
              <a:t>data(x0)</a:t>
            </a:r>
            <a:r>
              <a:rPr lang="ko-KR" altLang="en-US" dirty="0"/>
              <a:t>부터 </a:t>
            </a:r>
            <a:r>
              <a:rPr lang="en-US" altLang="ko-KR" dirty="0"/>
              <a:t>noise</a:t>
            </a:r>
            <a:r>
              <a:rPr lang="ko-KR" altLang="en-US" dirty="0"/>
              <a:t>를 더해가며 최종 </a:t>
            </a:r>
            <a:r>
              <a:rPr lang="en-US" altLang="ko-KR" dirty="0"/>
              <a:t>noise(</a:t>
            </a:r>
            <a:r>
              <a:rPr lang="en-US" altLang="ko-KR" dirty="0" err="1"/>
              <a:t>xT</a:t>
            </a:r>
            <a:r>
              <a:rPr lang="en-US" altLang="ko-KR" dirty="0"/>
              <a:t>)</a:t>
            </a:r>
            <a:r>
              <a:rPr lang="ko-KR" altLang="en-US" dirty="0"/>
              <a:t>형태로 가는 과정 </a:t>
            </a:r>
            <a:r>
              <a:rPr lang="en-US" altLang="ko-KR" dirty="0"/>
              <a:t>(sampling</a:t>
            </a:r>
            <a:r>
              <a:rPr lang="ko-KR" altLang="en-US" dirty="0"/>
              <a:t>의 반대 방향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100" name="Picture 4" descr="notion image">
            <a:extLst>
              <a:ext uri="{FF2B5EF4-FFF2-40B4-BE49-F238E27FC236}">
                <a16:creationId xmlns:a16="http://schemas.microsoft.com/office/drawing/2014/main" id="{57A1D9B6-9C83-ACBC-1013-60EE32E79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654" y="1681080"/>
            <a:ext cx="8069802" cy="284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605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43A192CF-A721-8E29-0057-07C948943F42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1495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2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DDPM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5156DB-8C91-7C2F-2B06-39E04CB8EA6C}"/>
              </a:ext>
            </a:extLst>
          </p:cNvPr>
          <p:cNvSpPr txBox="1"/>
          <p:nvPr/>
        </p:nvSpPr>
        <p:spPr>
          <a:xfrm>
            <a:off x="237651" y="1199124"/>
            <a:ext cx="5093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1. Diffusion Process (Forward Diffusion)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089557-C6FA-D485-8E89-CCC9D8CA27DD}"/>
              </a:ext>
            </a:extLst>
          </p:cNvPr>
          <p:cNvSpPr txBox="1"/>
          <p:nvPr/>
        </p:nvSpPr>
        <p:spPr>
          <a:xfrm>
            <a:off x="3223910" y="5857103"/>
            <a:ext cx="5868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q(X1 | X0) :X0</a:t>
            </a:r>
            <a:r>
              <a:rPr lang="ko-KR" altLang="en-US" dirty="0"/>
              <a:t>에 </a:t>
            </a:r>
            <a:r>
              <a:rPr lang="en-US" altLang="ko-KR" dirty="0"/>
              <a:t>noise</a:t>
            </a:r>
            <a:r>
              <a:rPr lang="ko-KR" altLang="en-US" dirty="0"/>
              <a:t>를 적용해서 </a:t>
            </a:r>
            <a:r>
              <a:rPr lang="en-US" altLang="ko-KR" dirty="0"/>
              <a:t>X1</a:t>
            </a:r>
            <a:r>
              <a:rPr lang="ko-KR" altLang="en-US" dirty="0"/>
              <a:t>을 만드는 것</a:t>
            </a:r>
            <a:endParaRPr lang="en-US" altLang="ko-KR" dirty="0"/>
          </a:p>
          <a:p>
            <a:pPr algn="ctr"/>
            <a:r>
              <a:rPr lang="en-US" altLang="ko-KR" dirty="0"/>
              <a:t>XT : </a:t>
            </a:r>
            <a:r>
              <a:rPr lang="ko-KR" altLang="en-US" dirty="0"/>
              <a:t>완전히 </a:t>
            </a:r>
            <a:r>
              <a:rPr lang="en-US" altLang="ko-KR" dirty="0"/>
              <a:t>destroy</a:t>
            </a:r>
            <a:r>
              <a:rPr lang="ko-KR" altLang="en-US" dirty="0"/>
              <a:t>된 형태</a:t>
            </a:r>
            <a:r>
              <a:rPr lang="en-US" altLang="ko-KR" dirty="0"/>
              <a:t>. (Normal Distribution</a:t>
            </a:r>
            <a:r>
              <a:rPr lang="ko-KR" altLang="en-US" dirty="0"/>
              <a:t>을 따른다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100" name="Picture 4" descr="notion image">
            <a:extLst>
              <a:ext uri="{FF2B5EF4-FFF2-40B4-BE49-F238E27FC236}">
                <a16:creationId xmlns:a16="http://schemas.microsoft.com/office/drawing/2014/main" id="{57A1D9B6-9C83-ACBC-1013-60EE32E79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654" y="1681080"/>
            <a:ext cx="8069802" cy="284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forward process의 수식 표현">
            <a:extLst>
              <a:ext uri="{FF2B5EF4-FFF2-40B4-BE49-F238E27FC236}">
                <a16:creationId xmlns:a16="http://schemas.microsoft.com/office/drawing/2014/main" id="{2F81F175-BE3A-C777-D4A3-AA3CA2D81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569" y="4603118"/>
            <a:ext cx="9641149" cy="105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B81912D-7D68-8801-C5FB-37523AE7E8CE}"/>
              </a:ext>
            </a:extLst>
          </p:cNvPr>
          <p:cNvSpPr/>
          <p:nvPr/>
        </p:nvSpPr>
        <p:spPr>
          <a:xfrm>
            <a:off x="8291744" y="4714043"/>
            <a:ext cx="1154097" cy="6569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5B6820-EDA4-CDD8-71AF-1CB7803578CE}"/>
              </a:ext>
            </a:extLst>
          </p:cNvPr>
          <p:cNvSpPr txBox="1"/>
          <p:nvPr/>
        </p:nvSpPr>
        <p:spPr>
          <a:xfrm>
            <a:off x="7936380" y="4289249"/>
            <a:ext cx="3813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variance(</a:t>
            </a:r>
            <a:r>
              <a:rPr lang="ko-KR" altLang="en-US" dirty="0"/>
              <a:t>분산</a:t>
            </a:r>
            <a:r>
              <a:rPr lang="en-US" altLang="ko-KR" dirty="0"/>
              <a:t>)</a:t>
            </a:r>
            <a:r>
              <a:rPr lang="ko-KR" altLang="en-US" dirty="0"/>
              <a:t>가 발산하는 것을 방지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7F43F82-4C01-D106-F284-FFC385DD76F6}"/>
              </a:ext>
            </a:extLst>
          </p:cNvPr>
          <p:cNvSpPr/>
          <p:nvPr/>
        </p:nvSpPr>
        <p:spPr>
          <a:xfrm>
            <a:off x="1654605" y="4873573"/>
            <a:ext cx="1319414" cy="4974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DCF907-41FE-EA05-2936-687295987122}"/>
              </a:ext>
            </a:extLst>
          </p:cNvPr>
          <p:cNvSpPr txBox="1"/>
          <p:nvPr/>
        </p:nvSpPr>
        <p:spPr>
          <a:xfrm>
            <a:off x="522482" y="4490678"/>
            <a:ext cx="2742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trajectory while time 1 to 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7412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43A192CF-A721-8E29-0057-07C948943F42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1495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2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DDPM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5156DB-8C91-7C2F-2B06-39E04CB8EA6C}"/>
              </a:ext>
            </a:extLst>
          </p:cNvPr>
          <p:cNvSpPr txBox="1"/>
          <p:nvPr/>
        </p:nvSpPr>
        <p:spPr>
          <a:xfrm>
            <a:off x="237651" y="1199124"/>
            <a:ext cx="5093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1. Diffusion Process (Forward Diffusion)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089557-C6FA-D485-8E89-CCC9D8CA27DD}"/>
              </a:ext>
            </a:extLst>
          </p:cNvPr>
          <p:cNvSpPr txBox="1"/>
          <p:nvPr/>
        </p:nvSpPr>
        <p:spPr>
          <a:xfrm>
            <a:off x="3223910" y="5857103"/>
            <a:ext cx="5868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q(X1 | X0) :X0</a:t>
            </a:r>
            <a:r>
              <a:rPr lang="ko-KR" altLang="en-US" dirty="0"/>
              <a:t>에 </a:t>
            </a:r>
            <a:r>
              <a:rPr lang="en-US" altLang="ko-KR" dirty="0"/>
              <a:t>noise</a:t>
            </a:r>
            <a:r>
              <a:rPr lang="ko-KR" altLang="en-US" dirty="0"/>
              <a:t>를 적용해서 </a:t>
            </a:r>
            <a:r>
              <a:rPr lang="en-US" altLang="ko-KR" dirty="0"/>
              <a:t>X1</a:t>
            </a:r>
            <a:r>
              <a:rPr lang="ko-KR" altLang="en-US" dirty="0"/>
              <a:t>을 만드는 것</a:t>
            </a:r>
            <a:endParaRPr lang="en-US" altLang="ko-KR" dirty="0"/>
          </a:p>
          <a:p>
            <a:pPr algn="ctr"/>
            <a:r>
              <a:rPr lang="en-US" altLang="ko-KR" dirty="0"/>
              <a:t>XT : </a:t>
            </a:r>
            <a:r>
              <a:rPr lang="ko-KR" altLang="en-US" dirty="0"/>
              <a:t>완전히 </a:t>
            </a:r>
            <a:r>
              <a:rPr lang="en-US" altLang="ko-KR" dirty="0"/>
              <a:t>destroy</a:t>
            </a:r>
            <a:r>
              <a:rPr lang="ko-KR" altLang="en-US" dirty="0"/>
              <a:t>된 형태</a:t>
            </a:r>
            <a:r>
              <a:rPr lang="en-US" altLang="ko-KR" dirty="0"/>
              <a:t>. (Normal Distribution</a:t>
            </a:r>
            <a:r>
              <a:rPr lang="ko-KR" altLang="en-US" dirty="0"/>
              <a:t>을 따른다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100" name="Picture 4" descr="notion image">
            <a:extLst>
              <a:ext uri="{FF2B5EF4-FFF2-40B4-BE49-F238E27FC236}">
                <a16:creationId xmlns:a16="http://schemas.microsoft.com/office/drawing/2014/main" id="{57A1D9B6-9C83-ACBC-1013-60EE32E79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654" y="1681080"/>
            <a:ext cx="8069802" cy="284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forward process의 수식 표현">
            <a:extLst>
              <a:ext uri="{FF2B5EF4-FFF2-40B4-BE49-F238E27FC236}">
                <a16:creationId xmlns:a16="http://schemas.microsoft.com/office/drawing/2014/main" id="{2F81F175-BE3A-C777-D4A3-AA3CA2D81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569" y="4603118"/>
            <a:ext cx="9641149" cy="105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B81912D-7D68-8801-C5FB-37523AE7E8CE}"/>
              </a:ext>
            </a:extLst>
          </p:cNvPr>
          <p:cNvSpPr/>
          <p:nvPr/>
        </p:nvSpPr>
        <p:spPr>
          <a:xfrm>
            <a:off x="10076155" y="4848446"/>
            <a:ext cx="344109" cy="5136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5B6820-EDA4-CDD8-71AF-1CB7803578CE}"/>
              </a:ext>
            </a:extLst>
          </p:cNvPr>
          <p:cNvSpPr txBox="1"/>
          <p:nvPr/>
        </p:nvSpPr>
        <p:spPr>
          <a:xfrm>
            <a:off x="5678737" y="4534102"/>
            <a:ext cx="593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Gaussian distribution</a:t>
            </a:r>
            <a:r>
              <a:rPr lang="ko-KR" altLang="en-US" sz="1200" dirty="0"/>
              <a:t>으로 가까워질수록 </a:t>
            </a:r>
            <a:r>
              <a:rPr lang="en-US" altLang="ko-KR" sz="1200" dirty="0"/>
              <a:t>10^-4</a:t>
            </a:r>
            <a:r>
              <a:rPr lang="ko-KR" altLang="en-US" sz="1200" dirty="0"/>
              <a:t>에서 </a:t>
            </a:r>
            <a:r>
              <a:rPr lang="en-US" altLang="ko-KR" sz="1200" dirty="0"/>
              <a:t>0.02</a:t>
            </a:r>
            <a:r>
              <a:rPr lang="ko-KR" altLang="en-US" sz="1200" dirty="0"/>
              <a:t>로 </a:t>
            </a:r>
            <a:r>
              <a:rPr lang="en-US" altLang="ko-KR" sz="1200" dirty="0"/>
              <a:t>linear</a:t>
            </a:r>
            <a:r>
              <a:rPr lang="ko-KR" altLang="en-US" sz="1200" dirty="0"/>
              <a:t>하게 증가 </a:t>
            </a:r>
            <a:r>
              <a:rPr lang="en-US" altLang="ko-KR" sz="1200" dirty="0"/>
              <a:t>(non-learnable)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DCF907-41FE-EA05-2936-687295987122}"/>
              </a:ext>
            </a:extLst>
          </p:cNvPr>
          <p:cNvSpPr txBox="1"/>
          <p:nvPr/>
        </p:nvSpPr>
        <p:spPr>
          <a:xfrm>
            <a:off x="522482" y="4490678"/>
            <a:ext cx="2742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trajectory while time 1 to 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4828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3933</TotalTime>
  <Words>857</Words>
  <Application>Microsoft Office PowerPoint</Application>
  <PresentationFormat>와이드스크린</PresentationFormat>
  <Paragraphs>143</Paragraphs>
  <Slides>25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4" baseType="lpstr">
      <vt:lpstr>S-Core Dream 3 Light</vt:lpstr>
      <vt:lpstr>S-Core Dream 4 Regular</vt:lpstr>
      <vt:lpstr>S-Core Dream 6 Bold</vt:lpstr>
      <vt:lpstr>Söhne</vt:lpstr>
      <vt:lpstr>Arial</vt:lpstr>
      <vt:lpstr>Calibri</vt:lpstr>
      <vt:lpstr>Calibri Light</vt:lpstr>
      <vt:lpstr>Roboto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조준영</dc:creator>
  <cp:lastModifiedBy>조준영</cp:lastModifiedBy>
  <cp:revision>16</cp:revision>
  <dcterms:created xsi:type="dcterms:W3CDTF">2023-05-28T13:57:49Z</dcterms:created>
  <dcterms:modified xsi:type="dcterms:W3CDTF">2023-07-08T12:31:05Z</dcterms:modified>
</cp:coreProperties>
</file>